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6" r:id="rId4"/>
    <p:sldId id="26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Barlow" panose="00000500000000000000" pitchFamily="2" charset="0"/>
      <p:regular r:id="rId15"/>
      <p:bold r:id="rId16"/>
      <p:italic r:id="rId17"/>
      <p:boldItalic r:id="rId18"/>
    </p:embeddedFont>
    <p:embeddedFont>
      <p:font typeface="Barlow Bold" panose="00000800000000000000" pitchFamily="2" charset="0"/>
      <p:bold r:id="rId19"/>
    </p:embeddedFont>
    <p:embeddedFont>
      <p:font typeface="Barlow Medium" panose="00000600000000000000" pitchFamily="2" charset="0"/>
      <p:regular r:id="rId20"/>
      <p: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FFBB"/>
    <a:srgbClr val="0706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0E873B-EA7F-C50C-EC54-AD92E066B22D}" v="6" dt="2024-11-12T03:29:07.6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0823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838444"/>
            <a:ext cx="7415927" cy="1892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450"/>
              </a:lnSpc>
              <a:buNone/>
            </a:pPr>
            <a:r>
              <a:rPr lang="en-US" sz="5950" b="1" dirty="0" err="1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EventSpark</a:t>
            </a:r>
            <a:endParaRPr lang="en-US" sz="5950" b="1" dirty="0">
              <a:solidFill>
                <a:srgbClr val="F0FCFF"/>
              </a:solidFill>
              <a:latin typeface="Spline Sans Bold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>
              <a:lnSpc>
                <a:spcPts val="7450"/>
              </a:lnSpc>
              <a:buNone/>
            </a:pPr>
            <a:r>
              <a:rPr lang="en-US" sz="3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Virtual Event Platform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6350437" y="3635851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Virtual Event Platform is a comprehensive solution designed to facilitate seamless online events and conferences. It offers a range of features to ensure a engaging and immersive experience for organizers and attendees alike.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5977652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4DDEE9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89263" y="6126361"/>
            <a:ext cx="117157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/>
              <a:t>YSK</a:t>
            </a:r>
          </a:p>
        </p:txBody>
      </p:sp>
      <p:sp>
        <p:nvSpPr>
          <p:cNvPr id="7" name="Text 4"/>
          <p:cNvSpPr/>
          <p:nvPr/>
        </p:nvSpPr>
        <p:spPr>
          <a:xfrm>
            <a:off x="6868716" y="5959197"/>
            <a:ext cx="4806611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B. Yuva Satya Kunaal - 160122771031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36AF94-F220-0184-7083-8C62B034B512}"/>
              </a:ext>
            </a:extLst>
          </p:cNvPr>
          <p:cNvSpPr/>
          <p:nvPr/>
        </p:nvSpPr>
        <p:spPr>
          <a:xfrm>
            <a:off x="12857356" y="7627433"/>
            <a:ext cx="1650379" cy="468351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70614"/>
              </a:solidFill>
              <a:highlight>
                <a:srgbClr val="00FFFF"/>
              </a:highlight>
            </a:endParaRPr>
          </a:p>
        </p:txBody>
      </p:sp>
      <p:sp>
        <p:nvSpPr>
          <p:cNvPr id="9" name="Shape 2">
            <a:extLst>
              <a:ext uri="{FF2B5EF4-FFF2-40B4-BE49-F238E27FC236}">
                <a16:creationId xmlns:a16="http://schemas.microsoft.com/office/drawing/2014/main" id="{82FEA2C2-0D65-849A-9C06-38A726405CEC}"/>
              </a:ext>
            </a:extLst>
          </p:cNvPr>
          <p:cNvSpPr/>
          <p:nvPr/>
        </p:nvSpPr>
        <p:spPr>
          <a:xfrm>
            <a:off x="6350437" y="6575980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4DDEE9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816B50EF-7625-900C-3441-272516051718}"/>
              </a:ext>
            </a:extLst>
          </p:cNvPr>
          <p:cNvSpPr/>
          <p:nvPr/>
        </p:nvSpPr>
        <p:spPr>
          <a:xfrm>
            <a:off x="6489263" y="6724689"/>
            <a:ext cx="117157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SVR</a:t>
            </a:r>
            <a:endParaRPr lang="en-US" sz="750" dirty="0"/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39C4BBD5-4C41-F8DA-961F-3AE83C9A22D3}"/>
              </a:ext>
            </a:extLst>
          </p:cNvPr>
          <p:cNvSpPr/>
          <p:nvPr/>
        </p:nvSpPr>
        <p:spPr>
          <a:xfrm>
            <a:off x="6868716" y="6557525"/>
            <a:ext cx="4806611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Sasi Vakul Rithwik - 160122771059</a:t>
            </a:r>
            <a:endParaRPr lang="en-US" dirty="0"/>
          </a:p>
        </p:txBody>
      </p:sp>
      <p:sp>
        <p:nvSpPr>
          <p:cNvPr id="12" name="Shape 2">
            <a:extLst>
              <a:ext uri="{FF2B5EF4-FFF2-40B4-BE49-F238E27FC236}">
                <a16:creationId xmlns:a16="http://schemas.microsoft.com/office/drawing/2014/main" id="{008359F5-EDC9-8FD6-6891-CB74485CEDCA}"/>
              </a:ext>
            </a:extLst>
          </p:cNvPr>
          <p:cNvSpPr/>
          <p:nvPr/>
        </p:nvSpPr>
        <p:spPr>
          <a:xfrm>
            <a:off x="6350437" y="7211336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4DDEE9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9A838C6E-0A5B-EF37-83BD-0F557AA8282A}"/>
              </a:ext>
            </a:extLst>
          </p:cNvPr>
          <p:cNvSpPr/>
          <p:nvPr/>
        </p:nvSpPr>
        <p:spPr>
          <a:xfrm>
            <a:off x="6489263" y="7360045"/>
            <a:ext cx="117157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VSP</a:t>
            </a:r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5ADDBF5F-FF04-4A6F-344E-AC73F7303E27}"/>
              </a:ext>
            </a:extLst>
          </p:cNvPr>
          <p:cNvSpPr/>
          <p:nvPr/>
        </p:nvSpPr>
        <p:spPr>
          <a:xfrm>
            <a:off x="6868716" y="7192881"/>
            <a:ext cx="4806611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V. Shiva Prasad - 160122771063</a:t>
            </a:r>
            <a:endParaRPr lang="en-US" dirty="0"/>
          </a:p>
        </p:txBody>
      </p:sp>
      <p:sp>
        <p:nvSpPr>
          <p:cNvPr id="15" name="Text 4">
            <a:extLst>
              <a:ext uri="{FF2B5EF4-FFF2-40B4-BE49-F238E27FC236}">
                <a16:creationId xmlns:a16="http://schemas.microsoft.com/office/drawing/2014/main" id="{837182FB-E19D-B534-9228-BAA3DBF5FE62}"/>
              </a:ext>
            </a:extLst>
          </p:cNvPr>
          <p:cNvSpPr/>
          <p:nvPr/>
        </p:nvSpPr>
        <p:spPr>
          <a:xfrm>
            <a:off x="11363059" y="200793"/>
            <a:ext cx="2997178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AI/DS – 1 Sem V : 2026 Batch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52962" y="474913"/>
            <a:ext cx="5416153" cy="676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Event Creation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963" y="1642467"/>
            <a:ext cx="1218605" cy="1949768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62" y="5609629"/>
            <a:ext cx="1218605" cy="194976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37090" y="1848147"/>
            <a:ext cx="2708077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Agenda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2437090" y="2332850"/>
            <a:ext cx="5853946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platform allows for the creation of a detailed event agenda with speakers, sessions, and schedules.</a:t>
            </a:r>
            <a:endParaRPr lang="en-US" sz="1900" dirty="0"/>
          </a:p>
        </p:txBody>
      </p:sp>
      <p:sp>
        <p:nvSpPr>
          <p:cNvPr id="11" name="Text 5"/>
          <p:cNvSpPr/>
          <p:nvPr/>
        </p:nvSpPr>
        <p:spPr>
          <a:xfrm>
            <a:off x="2437090" y="5855970"/>
            <a:ext cx="2931795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Attendee Management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2437090" y="6340673"/>
            <a:ext cx="5853946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Organizers can easily register, manage, and engage with attendees through the platform.</a:t>
            </a:r>
            <a:endParaRPr lang="en-US" sz="19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38711F-0150-40A0-85A4-81235F77952F}"/>
              </a:ext>
            </a:extLst>
          </p:cNvPr>
          <p:cNvSpPr/>
          <p:nvPr/>
        </p:nvSpPr>
        <p:spPr>
          <a:xfrm>
            <a:off x="12857356" y="7627433"/>
            <a:ext cx="1650379" cy="468351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70614"/>
              </a:solidFill>
              <a:highlight>
                <a:srgbClr val="00FFFF"/>
              </a:highligh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7142283-D4C9-FD8C-AB21-674303C00CE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2000"/>
          </a:blip>
          <a:stretch>
            <a:fillRect/>
          </a:stretch>
        </p:blipFill>
        <p:spPr>
          <a:xfrm>
            <a:off x="0" y="1351721"/>
            <a:ext cx="14630400" cy="68778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67307"/>
            <a:ext cx="625399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Participant Engagement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Live Interactions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159925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Attendees can actively participate in the event through features like live chat, Q&amp;A, and polls.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570208"/>
            <a:ext cx="340018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Networking Opportunities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4159925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Virtual breakout rooms and one-on-one video calls facilitate meaningful connections between attendees.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570208"/>
            <a:ext cx="332303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Personalized Experiences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4159925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platform can deliver tailored content and recommendations based on attendee preferences and behaviors.</a:t>
            </a:r>
            <a:endParaRPr lang="en-US" sz="19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A9C257-D71E-63F2-287B-05887138614B}"/>
              </a:ext>
            </a:extLst>
          </p:cNvPr>
          <p:cNvSpPr/>
          <p:nvPr/>
        </p:nvSpPr>
        <p:spPr>
          <a:xfrm>
            <a:off x="12857356" y="7627433"/>
            <a:ext cx="1650379" cy="468351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70614"/>
              </a:solidFill>
              <a:highlight>
                <a:srgbClr val="00FFFF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59913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Conclusion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3655219"/>
            <a:ext cx="7415927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Virtual Event Platform provides a comprehensive and versatile solution for organizers to host engaging, interactive, and impactful online events. By leveraging cutting-edge technologies and user-centric design, the platform offers a seamless and immersive experience for both organizers and attendees.</a:t>
            </a:r>
            <a:endParaRPr lang="en-US" sz="19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4790BA-E7F6-AFBA-693D-E5AD2994C56C}"/>
              </a:ext>
            </a:extLst>
          </p:cNvPr>
          <p:cNvSpPr/>
          <p:nvPr/>
        </p:nvSpPr>
        <p:spPr>
          <a:xfrm>
            <a:off x="12857356" y="7627433"/>
            <a:ext cx="1650379" cy="468351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70614"/>
              </a:solidFill>
              <a:highlight>
                <a:srgbClr val="00FFFF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06978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Introduction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372683"/>
            <a:ext cx="318123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Comprehensive Solution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962400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platform provides a central hub for managing all aspects of virtual events, from event creation to participant engagement.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37268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Engaging Experience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3962400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Leveraging interactive tools and multimedia capabilities, the platform creates a dynamic and immersive environment for attendees.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372683"/>
            <a:ext cx="306669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Streamlined Workflows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3962400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Intuitive features and automation streamline event logistics, allowing organizers to focus on delivering a successful event.</a:t>
            </a:r>
            <a:endParaRPr lang="en-US" sz="19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AEE5D3-EAE2-B783-7E1B-EB2EF81A1B4C}"/>
              </a:ext>
            </a:extLst>
          </p:cNvPr>
          <p:cNvSpPr/>
          <p:nvPr/>
        </p:nvSpPr>
        <p:spPr>
          <a:xfrm>
            <a:off x="12857356" y="7627433"/>
            <a:ext cx="1650379" cy="468351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70614"/>
              </a:solidFill>
              <a:highlight>
                <a:srgbClr val="00FFFF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100BEE-51B5-C12C-8B2E-7B660A709084}"/>
              </a:ext>
            </a:extLst>
          </p:cNvPr>
          <p:cNvSpPr/>
          <p:nvPr/>
        </p:nvSpPr>
        <p:spPr>
          <a:xfrm>
            <a:off x="12857356" y="7627433"/>
            <a:ext cx="1650379" cy="468351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70614"/>
              </a:solidFill>
              <a:highlight>
                <a:srgbClr val="00FFFF"/>
              </a:highlight>
            </a:endParaRP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E2A4EBFD-0BEA-3CAC-DBE8-2BFD46CC9470}"/>
              </a:ext>
            </a:extLst>
          </p:cNvPr>
          <p:cNvSpPr/>
          <p:nvPr/>
        </p:nvSpPr>
        <p:spPr>
          <a:xfrm>
            <a:off x="791300" y="729355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</a:rPr>
              <a:t>Abstract</a:t>
            </a:r>
            <a:endParaRPr lang="en-US" sz="43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2F3331EC-891C-9FD8-00FD-9198F78869E5}"/>
              </a:ext>
            </a:extLst>
          </p:cNvPr>
          <p:cNvSpPr/>
          <p:nvPr/>
        </p:nvSpPr>
        <p:spPr>
          <a:xfrm>
            <a:off x="791300" y="1921833"/>
            <a:ext cx="12706491" cy="4760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bg1"/>
                </a:solidFill>
                <a:latin typeface="Barlow" panose="00000500000000000000" pitchFamily="2" charset="0"/>
              </a:rPr>
              <a:t>Create a responsive virtual event platform for managing and participating in events online.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bg1"/>
                </a:solidFill>
                <a:latin typeface="Barlow" panose="00000500000000000000" pitchFamily="2" charset="0"/>
              </a:rPr>
              <a:t>Platform will be compatible across devices, offering a seamless experience.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bg1"/>
                </a:solidFill>
                <a:latin typeface="Barlow" panose="00000500000000000000" pitchFamily="2" charset="0"/>
              </a:rPr>
              <a:t>Supports different user roles: administrators, event organizers, and attendees.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bg1"/>
                </a:solidFill>
                <a:latin typeface="Barlow" panose="00000500000000000000" pitchFamily="2" charset="0"/>
              </a:rPr>
              <a:t>Administrators can oversee the platform, manage users, and ensure smooth operations.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bg1"/>
                </a:solidFill>
                <a:latin typeface="Barlow" panose="00000500000000000000" pitchFamily="2" charset="0"/>
              </a:rPr>
              <a:t>Event organizers can create events, invite participants, and share details like Google Meet links.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bg1"/>
                </a:solidFill>
                <a:latin typeface="Barlow" panose="00000500000000000000" pitchFamily="2" charset="0"/>
              </a:rPr>
              <a:t>Attendees will have an intuitive interface to join events, interact, and give feedback.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05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B1C7E-6AB3-0200-F697-848B11D36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91EC49-176A-7A38-AF43-3293EDECBFA5}"/>
              </a:ext>
            </a:extLst>
          </p:cNvPr>
          <p:cNvSpPr/>
          <p:nvPr/>
        </p:nvSpPr>
        <p:spPr>
          <a:xfrm>
            <a:off x="12857356" y="7627433"/>
            <a:ext cx="1650379" cy="468351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70614"/>
              </a:solidFill>
              <a:highlight>
                <a:srgbClr val="00FFFF"/>
              </a:highlight>
            </a:endParaRP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60A8BADD-7CAD-5806-5245-B713725C2BDB}"/>
              </a:ext>
            </a:extLst>
          </p:cNvPr>
          <p:cNvSpPr/>
          <p:nvPr/>
        </p:nvSpPr>
        <p:spPr>
          <a:xfrm>
            <a:off x="791300" y="729355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</a:rPr>
              <a:t>Abstract (cont.)</a:t>
            </a:r>
            <a:endParaRPr lang="en-US" sz="430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A6095FBC-9553-7787-34EC-8D1F6ACB3191}"/>
              </a:ext>
            </a:extLst>
          </p:cNvPr>
          <p:cNvSpPr/>
          <p:nvPr/>
        </p:nvSpPr>
        <p:spPr>
          <a:xfrm>
            <a:off x="791300" y="2140042"/>
            <a:ext cx="12706491" cy="4760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/>
                <a:cs typeface="Arial"/>
              </a:rPr>
              <a:t>Technologies: HTML, CSS, JavaScript, Node.js, Express, and MongoDB.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Focus on scalability, security, and responsiveness for a robust platform.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User-friendly design to minimize technical difficulties for all users.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Global event support with features like user authentication and personalized dashboards.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Event creation and management tools included for a streamlined experience.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Feedback mechanisms to enhance user engagement and improve platform quality.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69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1">
            <a:extLst>
              <a:ext uri="{FF2B5EF4-FFF2-40B4-BE49-F238E27FC236}">
                <a16:creationId xmlns:a16="http://schemas.microsoft.com/office/drawing/2014/main" id="{3144D8DF-DBB4-4E21-DAA4-4EC2AA80807C}"/>
              </a:ext>
            </a:extLst>
          </p:cNvPr>
          <p:cNvSpPr/>
          <p:nvPr/>
        </p:nvSpPr>
        <p:spPr>
          <a:xfrm>
            <a:off x="10172938" y="4451389"/>
            <a:ext cx="515422" cy="515422"/>
          </a:xfrm>
          <a:prstGeom prst="roundRect">
            <a:avLst>
              <a:gd name="adj" fmla="val 66669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8167" y="805577"/>
            <a:ext cx="5090636" cy="636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Modules Used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88167" y="2043232"/>
            <a:ext cx="515422" cy="515422"/>
          </a:xfrm>
          <a:prstGeom prst="roundRect">
            <a:avLst>
              <a:gd name="adj" fmla="val 66669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79738" y="2148245"/>
            <a:ext cx="132159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032665" y="2043232"/>
            <a:ext cx="2545318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nodemon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032665" y="2498765"/>
            <a:ext cx="2911197" cy="1465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Automatically restarts the server when changes are made to the code, enabling faster development.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10172938" y="2043232"/>
            <a:ext cx="515422" cy="515422"/>
          </a:xfrm>
          <a:prstGeom prst="roundRect">
            <a:avLst>
              <a:gd name="adj" fmla="val 66669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45698" y="2148245"/>
            <a:ext cx="169902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10917436" y="2043232"/>
            <a:ext cx="2545318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mongoose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0917436" y="2498765"/>
            <a:ext cx="2911197" cy="1465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Provides a robust object data modeling (ODM) layer for interacting with a MongoDB database.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6288167" y="4451390"/>
            <a:ext cx="515422" cy="515422"/>
          </a:xfrm>
          <a:prstGeom prst="roundRect">
            <a:avLst>
              <a:gd name="adj" fmla="val 66669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56402" y="4556403"/>
            <a:ext cx="178832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7032665" y="4451390"/>
            <a:ext cx="2545318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jsonwebtoken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032665" y="4906923"/>
            <a:ext cx="2911197" cy="1465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Generates and verifies JSON Web Tokens (JWT) for secure user authentication and authorization.</a:t>
            </a:r>
            <a:endParaRPr lang="en-US" sz="1800" dirty="0"/>
          </a:p>
        </p:txBody>
      </p:sp>
      <p:sp>
        <p:nvSpPr>
          <p:cNvPr id="17" name="Text 14"/>
          <p:cNvSpPr/>
          <p:nvPr/>
        </p:nvSpPr>
        <p:spPr>
          <a:xfrm>
            <a:off x="10344269" y="4556403"/>
            <a:ext cx="172641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10917436" y="4451390"/>
            <a:ext cx="2911197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express, dotenv, cors, body-parser, bcrypt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10917436" y="5225058"/>
            <a:ext cx="2911197" cy="2198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These modules handle server-side routing, environment variables, cross-origin resource sharing, data parsing, and password hashing.</a:t>
            </a:r>
            <a:endParaRPr lang="en-US" sz="18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DF4E39-2646-CB5C-C100-FC05C2E66F83}"/>
              </a:ext>
            </a:extLst>
          </p:cNvPr>
          <p:cNvSpPr/>
          <p:nvPr/>
        </p:nvSpPr>
        <p:spPr>
          <a:xfrm>
            <a:off x="12857356" y="7627433"/>
            <a:ext cx="1650379" cy="468351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70614"/>
              </a:solidFill>
              <a:highlight>
                <a:srgbClr val="00FFFF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3047" y="628531"/>
            <a:ext cx="7550706" cy="1264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Web Development Languages and Frameworks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047" y="2234565"/>
            <a:ext cx="569000" cy="569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3047" y="3031093"/>
            <a:ext cx="2529364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HTML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283047" y="3483769"/>
            <a:ext cx="3604617" cy="1092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standard markup language for creating web pages and applications.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9017" y="2234565"/>
            <a:ext cx="569000" cy="5690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9017" y="3031093"/>
            <a:ext cx="2529364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CSS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10229017" y="3483769"/>
            <a:ext cx="3604736" cy="728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Responsible for styling the visual appearance of web pages.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3047" y="5259229"/>
            <a:ext cx="569000" cy="5690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3047" y="6055757"/>
            <a:ext cx="2529364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JavaScript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283047" y="6508433"/>
            <a:ext cx="3604617" cy="1092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programming language that adds interactivity and dynamic behavior to web pages.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9017" y="5259229"/>
            <a:ext cx="569000" cy="5690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29017" y="6055757"/>
            <a:ext cx="2529364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Express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10229017" y="6508433"/>
            <a:ext cx="3604736" cy="1092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minimal and flexible Node.js web application framework for building server-side applications.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987FD7-F46F-8D17-8341-5F11D73ED805}"/>
              </a:ext>
            </a:extLst>
          </p:cNvPr>
          <p:cNvSpPr/>
          <p:nvPr/>
        </p:nvSpPr>
        <p:spPr>
          <a:xfrm>
            <a:off x="12857356" y="7627433"/>
            <a:ext cx="1650379" cy="468351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70614"/>
              </a:solidFill>
              <a:highlight>
                <a:srgbClr val="00FFFF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2578" y="672703"/>
            <a:ext cx="6808708" cy="679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Advantages of the Website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6342578" y="1719024"/>
            <a:ext cx="3593544" cy="2602349"/>
          </a:xfrm>
          <a:prstGeom prst="roundRect">
            <a:avLst>
              <a:gd name="adj" fmla="val 14100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17613" y="1994059"/>
            <a:ext cx="2717959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Increased Reach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617613" y="2480429"/>
            <a:ext cx="3043476" cy="1565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Virtual events can attract a global audience, expanding the potential number of attendees.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80677" y="1719024"/>
            <a:ext cx="3593544" cy="2602349"/>
          </a:xfrm>
          <a:prstGeom prst="roundRect">
            <a:avLst>
              <a:gd name="adj" fmla="val 14100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55712" y="1994059"/>
            <a:ext cx="2717959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Cost Savings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0455712" y="2480429"/>
            <a:ext cx="3043476" cy="1565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Eliminating the need for physical venue, travel, and accommodation expenses reduces overall event costs.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42578" y="4565928"/>
            <a:ext cx="3593544" cy="2993827"/>
          </a:xfrm>
          <a:prstGeom prst="roundRect">
            <a:avLst>
              <a:gd name="adj" fmla="val 12256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617613" y="4840962"/>
            <a:ext cx="2934772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Enhanced Engagement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617613" y="5327332"/>
            <a:ext cx="3043476" cy="1565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Interactive features and personalized experiences keep attendees engaged throughout the event.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10180677" y="4565928"/>
            <a:ext cx="3593544" cy="2993827"/>
          </a:xfrm>
          <a:prstGeom prst="roundRect">
            <a:avLst>
              <a:gd name="adj" fmla="val 12256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455712" y="4840962"/>
            <a:ext cx="2717959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Scalability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0455712" y="5327332"/>
            <a:ext cx="3043476" cy="1957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platform can easily accommodate growing event size and audience without logistical challenges.</a:t>
            </a:r>
            <a:endParaRPr lang="en-US" sz="19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424A7B-6C7E-5BE6-1AE9-FDF5C2DB871C}"/>
              </a:ext>
            </a:extLst>
          </p:cNvPr>
          <p:cNvSpPr/>
          <p:nvPr/>
        </p:nvSpPr>
        <p:spPr>
          <a:xfrm>
            <a:off x="12857356" y="7627433"/>
            <a:ext cx="1650379" cy="468351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70614"/>
              </a:solidFill>
              <a:highlight>
                <a:srgbClr val="00FFFF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67889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Workflow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705481" y="1734979"/>
            <a:ext cx="30480" cy="5817870"/>
          </a:xfrm>
          <a:prstGeom prst="roundRect">
            <a:avLst>
              <a:gd name="adj" fmla="val 1215000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967954" y="2275046"/>
            <a:ext cx="864037" cy="30480"/>
          </a:xfrm>
          <a:prstGeom prst="roundRect">
            <a:avLst>
              <a:gd name="adj" fmla="val 1215000"/>
            </a:avLst>
          </a:prstGeom>
          <a:solidFill>
            <a:srgbClr val="16FFBB"/>
          </a:solidFill>
          <a:ln/>
        </p:spPr>
      </p:sp>
      <p:sp>
        <p:nvSpPr>
          <p:cNvPr id="6" name="Shape 3"/>
          <p:cNvSpPr/>
          <p:nvPr/>
        </p:nvSpPr>
        <p:spPr>
          <a:xfrm>
            <a:off x="6443008" y="201263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649462" y="2125742"/>
            <a:ext cx="1423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8078510" y="198179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Wireframing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8078510" y="2472809"/>
            <a:ext cx="5687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Creating low-fidelity sketches to plan the layout and structure of the platform.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967954" y="4296608"/>
            <a:ext cx="864037" cy="30480"/>
          </a:xfrm>
          <a:prstGeom prst="roundRect">
            <a:avLst>
              <a:gd name="adj" fmla="val 1215000"/>
            </a:avLst>
          </a:prstGeom>
          <a:solidFill>
            <a:srgbClr val="29DDDA"/>
          </a:solidFill>
          <a:ln/>
        </p:spPr>
      </p:sp>
      <p:sp>
        <p:nvSpPr>
          <p:cNvPr id="11" name="Shape 8"/>
          <p:cNvSpPr/>
          <p:nvPr/>
        </p:nvSpPr>
        <p:spPr>
          <a:xfrm>
            <a:off x="6443008" y="4034195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629221" y="4147304"/>
            <a:ext cx="1829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8078510" y="40033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Prototyping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8078510" y="4494371"/>
            <a:ext cx="5687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Developing interactive mockups to test and refine the user experience.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6967954" y="6318171"/>
            <a:ext cx="864037" cy="30480"/>
          </a:xfrm>
          <a:prstGeom prst="roundRect">
            <a:avLst>
              <a:gd name="adj" fmla="val 1215000"/>
            </a:avLst>
          </a:prstGeom>
          <a:solidFill>
            <a:srgbClr val="37A7E7"/>
          </a:solidFill>
          <a:ln/>
        </p:spPr>
      </p:sp>
      <p:sp>
        <p:nvSpPr>
          <p:cNvPr id="16" name="Shape 13"/>
          <p:cNvSpPr/>
          <p:nvPr/>
        </p:nvSpPr>
        <p:spPr>
          <a:xfrm>
            <a:off x="6443008" y="6055757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624340" y="6168866"/>
            <a:ext cx="19276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8078510" y="602492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Visual Design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8078510" y="6515933"/>
            <a:ext cx="5687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Crafting the visual identity and branding elements for a polished, cohesive appearance.</a:t>
            </a:r>
            <a:endParaRPr lang="en-US" sz="19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821096-22C8-BD26-6768-4BA87E318F56}"/>
              </a:ext>
            </a:extLst>
          </p:cNvPr>
          <p:cNvSpPr/>
          <p:nvPr/>
        </p:nvSpPr>
        <p:spPr>
          <a:xfrm>
            <a:off x="12857356" y="7627433"/>
            <a:ext cx="1650379" cy="468351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70614"/>
              </a:solidFill>
              <a:highlight>
                <a:srgbClr val="00FFFF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4389" y="836295"/>
            <a:ext cx="5234345" cy="654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Workflow (cont.)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1162407" y="1843802"/>
            <a:ext cx="30480" cy="5549503"/>
          </a:xfrm>
          <a:prstGeom prst="roundRect">
            <a:avLst>
              <a:gd name="adj" fmla="val 1159188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412141" y="2358390"/>
            <a:ext cx="824389" cy="30480"/>
          </a:xfrm>
          <a:prstGeom prst="roundRect">
            <a:avLst>
              <a:gd name="adj" fmla="val 1159188"/>
            </a:avLst>
          </a:prstGeom>
          <a:solidFill>
            <a:srgbClr val="16FFBB"/>
          </a:solidFill>
          <a:ln/>
        </p:spPr>
      </p:sp>
      <p:sp>
        <p:nvSpPr>
          <p:cNvPr id="6" name="Shape 3"/>
          <p:cNvSpPr/>
          <p:nvPr/>
        </p:nvSpPr>
        <p:spPr>
          <a:xfrm>
            <a:off x="912674" y="2108716"/>
            <a:ext cx="529947" cy="529947"/>
          </a:xfrm>
          <a:prstGeom prst="roundRect">
            <a:avLst>
              <a:gd name="adj" fmla="val 66671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09722" y="2216587"/>
            <a:ext cx="135850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</a:rPr>
              <a:t>4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473047" y="2079308"/>
            <a:ext cx="2617113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Coding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473047" y="2547699"/>
            <a:ext cx="5846564" cy="753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Implementing the platform's functionality using HTML, CSS, JavaScript, and backend technologies.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412141" y="4286726"/>
            <a:ext cx="824389" cy="30480"/>
          </a:xfrm>
          <a:prstGeom prst="roundRect">
            <a:avLst>
              <a:gd name="adj" fmla="val 1159188"/>
            </a:avLst>
          </a:prstGeom>
          <a:solidFill>
            <a:srgbClr val="29DDDA"/>
          </a:solidFill>
          <a:ln/>
        </p:spPr>
      </p:sp>
      <p:sp>
        <p:nvSpPr>
          <p:cNvPr id="11" name="Shape 8"/>
          <p:cNvSpPr/>
          <p:nvPr/>
        </p:nvSpPr>
        <p:spPr>
          <a:xfrm>
            <a:off x="912674" y="4037052"/>
            <a:ext cx="529947" cy="529947"/>
          </a:xfrm>
          <a:prstGeom prst="roundRect">
            <a:avLst>
              <a:gd name="adj" fmla="val 66671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90315" y="4144923"/>
            <a:ext cx="174665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</a:rPr>
              <a:t>5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473047" y="4007644"/>
            <a:ext cx="2617113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Deployment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473047" y="4476036"/>
            <a:ext cx="5846564" cy="753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Launching the platform and ensuring a smooth, reliable, and scalable user experience.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1412141" y="6215062"/>
            <a:ext cx="824389" cy="30480"/>
          </a:xfrm>
          <a:prstGeom prst="roundRect">
            <a:avLst>
              <a:gd name="adj" fmla="val 1159188"/>
            </a:avLst>
          </a:prstGeom>
          <a:solidFill>
            <a:srgbClr val="37A7E7"/>
          </a:solidFill>
          <a:ln/>
        </p:spPr>
      </p:sp>
      <p:sp>
        <p:nvSpPr>
          <p:cNvPr id="16" name="Shape 13"/>
          <p:cNvSpPr/>
          <p:nvPr/>
        </p:nvSpPr>
        <p:spPr>
          <a:xfrm>
            <a:off x="912674" y="5965388"/>
            <a:ext cx="529947" cy="529947"/>
          </a:xfrm>
          <a:prstGeom prst="roundRect">
            <a:avLst>
              <a:gd name="adj" fmla="val 66671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85671" y="6073259"/>
            <a:ext cx="18383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</a:rPr>
              <a:t>6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473047" y="5935980"/>
            <a:ext cx="3062883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Iterative Feedback Loops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473047" y="6404372"/>
            <a:ext cx="5846564" cy="753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Continuously gathering user feedback and implementing improvements to enhance the platform.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767</Words>
  <Application>Microsoft Office PowerPoint</Application>
  <PresentationFormat>Custom</PresentationFormat>
  <Paragraphs>106</Paragraphs>
  <Slides>12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Sasi Vakul Rithwik Sekharamanthri</cp:lastModifiedBy>
  <cp:revision>4</cp:revision>
  <dcterms:created xsi:type="dcterms:W3CDTF">2024-11-11T09:11:09Z</dcterms:created>
  <dcterms:modified xsi:type="dcterms:W3CDTF">2024-11-12T03:30:13Z</dcterms:modified>
</cp:coreProperties>
</file>